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F4CA3-9201-4525-9B87-B2440C2414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B42A0B-C272-4B41-B580-7F481BF34F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145E11-382C-481A-A500-3E06989F5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52EF8-E59C-4127-8136-6BF551D2AA45}" type="datetimeFigureOut">
              <a:rPr lang="en-US" smtClean="0"/>
              <a:t>11/10/2019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7FE5F-27ED-46AE-8E62-2D71B80DC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DCF106-B243-43C6-9891-8D7313998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5EC4-D043-4C2F-BBDE-07C538B7B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882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AB8C6-BD7E-49D4-92E0-1D00529B6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8C0190-2E5E-4D92-9A8B-181D396510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A1DEDB-963D-418E-B11E-AC95C4953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52EF8-E59C-4127-8136-6BF551D2AA45}" type="datetimeFigureOut">
              <a:rPr lang="en-US" smtClean="0"/>
              <a:t>11/10/2019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A7A30D-233E-4AD5-80ED-C2DC3BAD2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9DFA2A-630E-4D17-9DE2-68F1BAF4C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5EC4-D043-4C2F-BBDE-07C538B7B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325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691C9D-5D8D-44B8-B077-D20FCC0AED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6EA4DE-46A9-41F5-9554-1BF8A7694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16F29B-F1EB-4909-9B4F-8473BF97D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52EF8-E59C-4127-8136-6BF551D2AA45}" type="datetimeFigureOut">
              <a:rPr lang="en-US" smtClean="0"/>
              <a:t>11/10/2019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A6C0BE-028D-4F57-B388-21B2164AD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26AE5B-17F2-4286-86D9-83024D35D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5EC4-D043-4C2F-BBDE-07C538B7B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071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945AC-2070-4227-90C2-635DCBA5E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2D9D7-329E-461E-8C6A-3D3875011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051F76-6FA7-4B5B-B15D-8131FC5E4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52EF8-E59C-4127-8136-6BF551D2AA45}" type="datetimeFigureOut">
              <a:rPr lang="en-US" smtClean="0"/>
              <a:t>11/10/2019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DFF778-A319-4E96-9AFE-DB2BA5F3C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E9F229-4F72-4083-A29F-97051E827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5EC4-D043-4C2F-BBDE-07C538B7B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426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7BE91-2B2B-4720-9F02-1DA752EC9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965684-9DED-4B81-9D92-842D39E0A7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CCAF5-27E3-4B47-B8D1-55CFCF1BF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52EF8-E59C-4127-8136-6BF551D2AA45}" type="datetimeFigureOut">
              <a:rPr lang="en-US" smtClean="0"/>
              <a:t>11/10/2019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8FDD34-4479-47C8-9283-369731252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3EF283-23B0-4D8F-9B29-0E736B5D8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5EC4-D043-4C2F-BBDE-07C538B7B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315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C39B1-4111-4AA9-A4FD-0AD8BDBCD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861E3C-0367-4586-808B-494F130C2F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CFCFBE-6748-45CB-ADD2-5E55A1C3B0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C00AF8-8988-4600-BE8D-5ADFADF6B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52EF8-E59C-4127-8136-6BF551D2AA45}" type="datetimeFigureOut">
              <a:rPr lang="en-US" smtClean="0"/>
              <a:t>11/10/2019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FEC34D-34AD-4A65-AE78-1F43E624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836C1A-069E-4644-9F05-B4F43C9C4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5EC4-D043-4C2F-BBDE-07C538B7B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39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0B3CF-9953-43A8-879B-0F22D3BC2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350C58-32AB-4D53-9532-2ED56FA5CD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A18052-0236-4044-A50F-44AFBC1B08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2BEE09-B335-4724-9C25-A203F99EDF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8B936D-DD83-4105-8C0A-7C3EB761E3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FA7A75-0773-46D6-A129-872F8088B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52EF8-E59C-4127-8136-6BF551D2AA45}" type="datetimeFigureOut">
              <a:rPr lang="en-US" smtClean="0"/>
              <a:t>11/10/2019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778DAE-03D1-4BD2-8EB6-FCE164B7E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B5494B-7282-469B-AADC-4B5EB5430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5EC4-D043-4C2F-BBDE-07C538B7B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955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001B82-A820-4B31-BBEC-5AA7A7DB3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D204BC-B617-4E1A-A884-2103A0272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52EF8-E59C-4127-8136-6BF551D2AA45}" type="datetimeFigureOut">
              <a:rPr lang="en-US" smtClean="0"/>
              <a:t>11/10/2019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792460-10DB-4541-9C94-ADA61BC0E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A974AC-03A8-42A8-954F-03126D603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5EC4-D043-4C2F-BBDE-07C538B7B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82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837CB0-83A6-45E5-A8DE-083752BE31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52EF8-E59C-4127-8136-6BF551D2AA45}" type="datetimeFigureOut">
              <a:rPr lang="en-US" smtClean="0"/>
              <a:t>11/10/2019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574F36-5113-45E0-80CC-5E2378974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058B8E-53F0-400D-BE7E-3B2BA8ECF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5EC4-D043-4C2F-BBDE-07C538B7B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139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970C3-8EE1-4892-9319-35801F98E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EC20A4-4D20-4DC3-B65F-558FFB846F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FFF2B3-DD81-4862-8E67-8D0F03A347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262067-A35B-41AA-AD12-DBFA02855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52EF8-E59C-4127-8136-6BF551D2AA45}" type="datetimeFigureOut">
              <a:rPr lang="en-US" smtClean="0"/>
              <a:t>11/10/2019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A9486E-89F1-4E84-9EBC-1184398F3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1427E8-BC07-4A2C-8E9A-40FB567F7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5EC4-D043-4C2F-BBDE-07C538B7B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294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A1C51C-6CE4-4373-BEF4-806E91A7E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75733-E1E1-48BB-8E18-F7D809A222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08B133-E141-46DA-9A42-2E2DD948C4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9DE78C-A382-4F0D-998B-96CBAE32F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52EF8-E59C-4127-8136-6BF551D2AA45}" type="datetimeFigureOut">
              <a:rPr lang="en-US" smtClean="0"/>
              <a:t>11/10/2019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8EEB72-F5FD-477F-9A2A-BFA63647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B759A3-335E-4A6C-9B3A-1A4947699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5EC4-D043-4C2F-BBDE-07C538B7B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389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2E40BA-3A93-4257-938C-B8E00AAD1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76BACF-4B69-4465-BF36-1A972ACF87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22A7F6-8182-45CF-B094-F2DE23CE00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52EF8-E59C-4127-8136-6BF551D2AA45}" type="datetimeFigureOut">
              <a:rPr lang="en-US" smtClean="0"/>
              <a:t>11/10/2019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A2996A-52F7-4BCA-AF6B-82BE7616AF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46EB0D-5E10-4F00-BBC1-8BF1945ADE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05EC4-D043-4C2F-BBDE-07C538B7B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85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9EBA2-026B-44AD-867A-5F2218D4D2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Estates and Trusts</a:t>
            </a:r>
            <a:br>
              <a:rPr lang="en-US" sz="4400" dirty="0"/>
            </a:br>
            <a:r>
              <a:rPr lang="en-US" sz="4400" dirty="0"/>
              <a:t>Professor English</a:t>
            </a:r>
            <a:br>
              <a:rPr lang="en-US" sz="4400" dirty="0"/>
            </a:br>
            <a:r>
              <a:rPr lang="en-US" sz="4400" dirty="0"/>
              <a:t>Fall 2019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42B264-1280-4502-B763-5318EACF44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Assignment 42</a:t>
            </a:r>
          </a:p>
          <a:p>
            <a:r>
              <a:rPr lang="en-US" sz="3200" dirty="0"/>
              <a:t>Illinois Marital Property</a:t>
            </a:r>
          </a:p>
        </p:txBody>
      </p:sp>
    </p:spTree>
    <p:extLst>
      <p:ext uri="{BB962C8B-B14F-4D97-AF65-F5344CB8AC3E}">
        <p14:creationId xmlns:p14="http://schemas.microsoft.com/office/powerpoint/2010/main" val="1604485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72425-D935-4ACC-A41B-24BF84C68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1566E8-A705-4CF9-B6F6-FBBE43FB4C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Cases: Johnson v. LaGrange State Bank </a:t>
            </a:r>
          </a:p>
          <a:p>
            <a:r>
              <a:rPr lang="en-US" dirty="0"/>
              <a:t>IPC: 2-8, 15-1 to 15-4</a:t>
            </a:r>
          </a:p>
        </p:txBody>
      </p:sp>
    </p:spTree>
    <p:extLst>
      <p:ext uri="{BB962C8B-B14F-4D97-AF65-F5344CB8AC3E}">
        <p14:creationId xmlns:p14="http://schemas.microsoft.com/office/powerpoint/2010/main" val="2774278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DE1CD0-B636-4F65-BA95-D38B3E828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Title Says It 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136E00-6D82-4DEF-AB4E-23ECF142CB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Ronald Z. </a:t>
            </a:r>
            <a:r>
              <a:rPr lang="en-US" dirty="0" err="1"/>
              <a:t>Domsky</a:t>
            </a:r>
            <a:r>
              <a:rPr lang="en-US" dirty="0"/>
              <a:t>, </a:t>
            </a:r>
            <a:r>
              <a:rPr lang="en-US" dirty="0" err="1"/>
              <a:t>‘Til</a:t>
            </a:r>
            <a:r>
              <a:rPr lang="en-US" dirty="0"/>
              <a:t> Death Do Us Part, After That, My Dear, You’re on Your Own: A Practitioner’s Guide to Disinheriting a Spouse in Illinois, Southern Illinois University Law Journal, 29 S. Ill. U. L.J. 207 (2005).</a:t>
            </a:r>
          </a:p>
          <a:p>
            <a:r>
              <a:rPr lang="en-US" dirty="0"/>
              <a:t>Marital property rights in Illinois at death are more limited than in great majority of other states.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199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FFED6-7044-4320-9EB9-3664B486C6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Spouse’s Award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789E1-8B8A-4D7B-B394-6A80A42025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IPC 15-1(a) grants court discretion to award spouse “proper support” for period of 9 months following decedent’s death. Award may consider needs of minor children residing with spouse. Minimum award is $20,000 for spouse plus $10,000 for each minor child.</a:t>
            </a:r>
          </a:p>
          <a:p>
            <a:r>
              <a:rPr lang="en-US" dirty="0"/>
              <a:t>Award in addition to rights under will unless will provides that devise to spouse under will in lieu of award.</a:t>
            </a:r>
          </a:p>
          <a:p>
            <a:r>
              <a:rPr lang="en-US" dirty="0"/>
              <a:t>IPC 15-2(a) grants minimum award of $10,000 for each minor child who does not reside with spouse. IPC 15-2(b) provides that if there is no surviving spouse, an additional total of at least $20,000 must be awarded for minor children. </a:t>
            </a:r>
          </a:p>
        </p:txBody>
      </p:sp>
    </p:spTree>
    <p:extLst>
      <p:ext uri="{BB962C8B-B14F-4D97-AF65-F5344CB8AC3E}">
        <p14:creationId xmlns:p14="http://schemas.microsoft.com/office/powerpoint/2010/main" val="4188884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0A7AC-29AF-4350-956A-6A0E89934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Homestead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0731F3-6B1B-48FF-9470-FB69674510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Section 901 of the Illinois Code of Civil Procedure, ILCS Chapter 735, 5/12 Sec. 901, grants each spouse a homestead allowance of $15,000. Homestead is not paid in cash but is to be satisfied out of the decedent’s real property.</a:t>
            </a:r>
          </a:p>
          <a:p>
            <a:r>
              <a:rPr lang="en-US" dirty="0"/>
              <a:t>While typically thought of as a protection against creditors during lifetime, Sec. 902 provides that the exemption continued after the death of the individual for the benefit of the surviving spouse.</a:t>
            </a:r>
          </a:p>
          <a:p>
            <a:r>
              <a:rPr lang="en-US" dirty="0"/>
              <a:t>Given the general lack of homes valued at less than $15,000, the homestead is of limited practical value.  </a:t>
            </a:r>
          </a:p>
        </p:txBody>
      </p:sp>
    </p:spTree>
    <p:extLst>
      <p:ext uri="{BB962C8B-B14F-4D97-AF65-F5344CB8AC3E}">
        <p14:creationId xmlns:p14="http://schemas.microsoft.com/office/powerpoint/2010/main" val="3831896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AE588-345A-4B97-ADFD-4CBA32E44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Exempt Property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3A0F3C-FCC0-48BE-A2DF-3E1F6D7C0F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Surviving spouse was formerly entitled to specified items of tangible personal property. This right was abolished sometime after 1870.</a:t>
            </a:r>
          </a:p>
          <a:p>
            <a:r>
              <a:rPr lang="en-US" dirty="0"/>
              <a:t>Vestige can be seen in IPC 15-4(a), which provides that surviving spouse may elect to receive spouse’s award out of the decedent’s “goods and chattels.” Goods and chattels is another term for tangible personal property.</a:t>
            </a:r>
          </a:p>
        </p:txBody>
      </p:sp>
    </p:spTree>
    <p:extLst>
      <p:ext uri="{BB962C8B-B14F-4D97-AF65-F5344CB8AC3E}">
        <p14:creationId xmlns:p14="http://schemas.microsoft.com/office/powerpoint/2010/main" val="3148352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02402-5DFD-4318-8720-1F7510548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Illinois Elective Share [IPC 2-8]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FA6232-3479-4254-A624-0A6231F9EE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surviving spouse renounces provision made for spouse in will, spouse may elect to receive 1/3 of “estate” if testator left a descendant, and 1/2 if no descendants. The “estate” for this purpose means the probate estate net of claims. </a:t>
            </a:r>
          </a:p>
          <a:p>
            <a:r>
              <a:rPr lang="en-US" dirty="0"/>
              <a:t>To give spouse time to fully assess situation, deadline for renunciation is 7 months after admission of will to probate. </a:t>
            </a:r>
          </a:p>
          <a:p>
            <a:r>
              <a:rPr lang="en-US" dirty="0"/>
              <a:t>Per subsection, all “legacies” abate proportionally for the purpose of satisfying the spouse’s share. </a:t>
            </a:r>
          </a:p>
        </p:txBody>
      </p:sp>
    </p:spTree>
    <p:extLst>
      <p:ext uri="{BB962C8B-B14F-4D97-AF65-F5344CB8AC3E}">
        <p14:creationId xmlns:p14="http://schemas.microsoft.com/office/powerpoint/2010/main" val="2299022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C5A3C3-CA57-4DF5-9FB1-72A38BABC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Johnson v. LaGrange State Bank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83A7A7-7235-4622-98A1-C2BA72BF72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Given that the decedent was a Florida resident at death, why did Illinois law apply?</a:t>
            </a:r>
          </a:p>
          <a:p>
            <a:r>
              <a:rPr lang="en-US" dirty="0"/>
              <a:t>How is Johnson case different from Patton, which was also decided by court?</a:t>
            </a:r>
          </a:p>
          <a:p>
            <a:r>
              <a:rPr lang="en-US" dirty="0"/>
              <a:t>What was Montgomery v. Michaels, discussed by court, all about?</a:t>
            </a:r>
          </a:p>
          <a:p>
            <a:r>
              <a:rPr lang="en-US" dirty="0"/>
              <a:t>What role did Farkas v. Williams play in the outcome?</a:t>
            </a:r>
          </a:p>
          <a:p>
            <a:r>
              <a:rPr lang="en-US" dirty="0"/>
              <a:t>What is the difference between “intent to defraud” and the “illusory transfer” test?</a:t>
            </a:r>
          </a:p>
          <a:p>
            <a:r>
              <a:rPr lang="en-US" dirty="0"/>
              <a:t>Given result of case, is there any way for a surviving to spouse to get a share of decedent’s revocable trust?</a:t>
            </a:r>
          </a:p>
        </p:txBody>
      </p:sp>
    </p:spTree>
    <p:extLst>
      <p:ext uri="{BB962C8B-B14F-4D97-AF65-F5344CB8AC3E}">
        <p14:creationId xmlns:p14="http://schemas.microsoft.com/office/powerpoint/2010/main" val="500591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598</Words>
  <Application>Microsoft Office PowerPoint</Application>
  <PresentationFormat>Widescreen</PresentationFormat>
  <Paragraphs>31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Estates and Trusts Professor English Fall 2019</vt:lpstr>
      <vt:lpstr>Assignment</vt:lpstr>
      <vt:lpstr>The Title Says It All</vt:lpstr>
      <vt:lpstr>Spouse’s Award </vt:lpstr>
      <vt:lpstr>Homestead</vt:lpstr>
      <vt:lpstr>Exempt Property</vt:lpstr>
      <vt:lpstr>Illinois Elective Share [IPC 2-8] </vt:lpstr>
      <vt:lpstr>Johnson v. LaGrange State Bank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Estates and Trusts Professor English Fall 2019</dc:title>
  <dc:creator>English, David</dc:creator>
  <cp:lastModifiedBy>English, David</cp:lastModifiedBy>
  <cp:revision>11</cp:revision>
  <dcterms:created xsi:type="dcterms:W3CDTF">2019-09-29T16:24:04Z</dcterms:created>
  <dcterms:modified xsi:type="dcterms:W3CDTF">2019-11-11T01:57:02Z</dcterms:modified>
</cp:coreProperties>
</file>